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6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2)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96" y="1536192"/>
            <a:ext cx="9276770" cy="51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9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At the application layer, we normally </a:t>
            </a:r>
            <a:r>
              <a:rPr lang="en-GB" sz="2400" dirty="0" smtClean="0"/>
              <a:t>use names </a:t>
            </a:r>
            <a:r>
              <a:rPr lang="en-GB" sz="2400" dirty="0"/>
              <a:t>to define the site that provides services, such as </a:t>
            </a:r>
            <a:r>
              <a:rPr lang="en-GB" sz="2400" i="1" dirty="0"/>
              <a:t>someorg.com</a:t>
            </a:r>
            <a:r>
              <a:rPr lang="en-GB" sz="2400" dirty="0"/>
              <a:t>, or the </a:t>
            </a:r>
            <a:r>
              <a:rPr lang="en-GB" sz="2400" dirty="0" smtClean="0"/>
              <a:t>e-mail </a:t>
            </a:r>
            <a:r>
              <a:rPr lang="en-GB" sz="2400" dirty="0"/>
              <a:t>address, such as </a:t>
            </a:r>
            <a:r>
              <a:rPr lang="en-GB" sz="2400" i="1" dirty="0" smtClean="0">
                <a:solidFill>
                  <a:srgbClr val="FF0000"/>
                </a:solidFill>
              </a:rPr>
              <a:t>sadiqshah@fu.edu.pk</a:t>
            </a:r>
          </a:p>
          <a:p>
            <a:r>
              <a:rPr lang="en-GB" sz="2400" dirty="0"/>
              <a:t>At the transport layer, addresses are </a:t>
            </a:r>
            <a:r>
              <a:rPr lang="en-GB" sz="2400" dirty="0" smtClean="0"/>
              <a:t>called port </a:t>
            </a:r>
            <a:r>
              <a:rPr lang="en-GB" sz="2400" dirty="0"/>
              <a:t>numbers, and these define the application-layer programs at the source </a:t>
            </a:r>
            <a:r>
              <a:rPr lang="en-GB" sz="2400" dirty="0" smtClean="0"/>
              <a:t>and destination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Port </a:t>
            </a:r>
            <a:r>
              <a:rPr lang="en-GB" sz="2400" dirty="0">
                <a:solidFill>
                  <a:srgbClr val="FF0000"/>
                </a:solidFill>
              </a:rPr>
              <a:t>numbers </a:t>
            </a:r>
            <a:r>
              <a:rPr lang="en-GB" sz="2400" dirty="0"/>
              <a:t>are local addresses that distinguish between several </a:t>
            </a:r>
            <a:r>
              <a:rPr lang="en-GB" sz="2400" dirty="0" smtClean="0"/>
              <a:t>programs running </a:t>
            </a:r>
            <a:r>
              <a:rPr lang="en-GB" sz="2400" dirty="0"/>
              <a:t>at the same time</a:t>
            </a:r>
            <a:r>
              <a:rPr lang="en-GB" sz="2400" dirty="0" smtClean="0"/>
              <a:t>. </a:t>
            </a:r>
            <a:r>
              <a:rPr lang="en-GB" sz="2400" dirty="0" err="1" smtClean="0"/>
              <a:t>E.g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80, 25</a:t>
            </a:r>
          </a:p>
          <a:p>
            <a:r>
              <a:rPr lang="en-GB" sz="2400" dirty="0"/>
              <a:t>At the network-layer, the addresses are global, with the </a:t>
            </a:r>
            <a:r>
              <a:rPr lang="en-GB" sz="2400" dirty="0" smtClean="0"/>
              <a:t>whole Internet </a:t>
            </a:r>
            <a:r>
              <a:rPr lang="en-GB" sz="2400" dirty="0"/>
              <a:t>as the scope</a:t>
            </a:r>
            <a:r>
              <a:rPr lang="en-GB" sz="2400" dirty="0" smtClean="0"/>
              <a:t>. That is IP Address like </a:t>
            </a:r>
            <a:r>
              <a:rPr lang="en-GB" sz="2400" dirty="0" smtClean="0">
                <a:solidFill>
                  <a:srgbClr val="FF0000"/>
                </a:solidFill>
              </a:rPr>
              <a:t>50.98.50.1 (IPv4=32bits, IPv6=128bits)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2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link-layer addresses, sometimes called MAC addresses, </a:t>
            </a:r>
            <a:r>
              <a:rPr lang="en-GB" sz="2400" dirty="0" smtClean="0"/>
              <a:t>are locally </a:t>
            </a:r>
            <a:r>
              <a:rPr lang="en-GB" sz="2400" dirty="0"/>
              <a:t>defined </a:t>
            </a:r>
            <a:r>
              <a:rPr lang="en-GB" sz="2400" dirty="0" smtClean="0"/>
              <a:t>addresses:</a:t>
            </a:r>
          </a:p>
          <a:p>
            <a:r>
              <a:rPr lang="en-GB" sz="2400" dirty="0"/>
              <a:t>MAC addresses are 12-digit hexadecimal numbers (48 bits in length</a:t>
            </a:r>
            <a:r>
              <a:rPr lang="en-GB" sz="2400" dirty="0" smtClean="0"/>
              <a:t>)</a:t>
            </a:r>
          </a:p>
          <a:p>
            <a:r>
              <a:rPr lang="en-GB" sz="2400" dirty="0" err="1" smtClean="0"/>
              <a:t>E.g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00:1B:44:11:3A:B7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1 hex digit= 4bits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12 hex = 48bits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7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OSI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>
                <a:latin typeface="Times-Bold"/>
              </a:rPr>
              <a:t>International Organization for Standardization (ISO) </a:t>
            </a:r>
            <a:r>
              <a:rPr lang="en-GB" sz="2400" dirty="0">
                <a:latin typeface="Times-Roman"/>
              </a:rPr>
              <a:t>is a multinational </a:t>
            </a:r>
            <a:r>
              <a:rPr lang="en-GB" sz="2400" dirty="0" smtClean="0">
                <a:latin typeface="Times-Roman"/>
              </a:rPr>
              <a:t>body dedicated </a:t>
            </a:r>
            <a:r>
              <a:rPr lang="en-GB" sz="2400" dirty="0">
                <a:latin typeface="Times-Roman"/>
              </a:rPr>
              <a:t>to worldwide agreement on international </a:t>
            </a:r>
            <a:r>
              <a:rPr lang="en-GB" sz="2400" dirty="0" smtClean="0">
                <a:latin typeface="Times-Roman"/>
              </a:rPr>
              <a:t>standards</a:t>
            </a:r>
          </a:p>
          <a:p>
            <a:r>
              <a:rPr lang="en-GB" sz="2400" dirty="0">
                <a:latin typeface="Times-Roman"/>
              </a:rPr>
              <a:t>An ISO standard that covers </a:t>
            </a:r>
            <a:r>
              <a:rPr lang="en-GB" sz="2400" dirty="0" smtClean="0">
                <a:latin typeface="Times-Roman"/>
              </a:rPr>
              <a:t>all aspects </a:t>
            </a:r>
            <a:r>
              <a:rPr lang="en-GB" sz="2400" dirty="0">
                <a:latin typeface="Times-Roman"/>
              </a:rPr>
              <a:t>of network communications is the </a:t>
            </a:r>
            <a:r>
              <a:rPr lang="en-GB" sz="2400" b="1" dirty="0">
                <a:latin typeface="Times-Bold"/>
              </a:rPr>
              <a:t>Open Systems Interconnection (</a:t>
            </a:r>
            <a:r>
              <a:rPr lang="en-GB" sz="2400" b="1" dirty="0" smtClean="0">
                <a:latin typeface="Times-Bold"/>
              </a:rPr>
              <a:t>OSI) model.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243" y="5349240"/>
            <a:ext cx="6169253" cy="78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9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Times-Roman"/>
              </a:rPr>
              <a:t>The OSI model is not </a:t>
            </a:r>
            <a:r>
              <a:rPr lang="en-GB" sz="2800" dirty="0" smtClean="0">
                <a:latin typeface="Times-Roman"/>
              </a:rPr>
              <a:t>a protocol</a:t>
            </a:r>
            <a:r>
              <a:rPr lang="en-GB" sz="2800" dirty="0">
                <a:latin typeface="Times-Roman"/>
              </a:rPr>
              <a:t>; it is a model for understanding and designing a network </a:t>
            </a:r>
            <a:r>
              <a:rPr lang="en-GB" sz="2800" dirty="0" smtClean="0">
                <a:latin typeface="Times-Roman"/>
              </a:rPr>
              <a:t>architecture</a:t>
            </a:r>
          </a:p>
          <a:p>
            <a:r>
              <a:rPr lang="en-GB" sz="2800" dirty="0"/>
              <a:t>It consists of seven </a:t>
            </a:r>
            <a:r>
              <a:rPr lang="en-GB" sz="2800" dirty="0" smtClean="0"/>
              <a:t>separate but </a:t>
            </a:r>
            <a:r>
              <a:rPr lang="en-GB" sz="2800" dirty="0"/>
              <a:t>related layers, each of which defines a part of the process of moving </a:t>
            </a:r>
            <a:r>
              <a:rPr lang="en-GB" sz="2800" dirty="0" smtClean="0"/>
              <a:t>information across </a:t>
            </a:r>
            <a:r>
              <a:rPr lang="en-GB" sz="2800" dirty="0"/>
              <a:t>a network</a:t>
            </a:r>
          </a:p>
        </p:txBody>
      </p:sp>
    </p:spTree>
    <p:extLst>
      <p:ext uri="{BB962C8B-B14F-4D97-AF65-F5344CB8AC3E}">
        <p14:creationId xmlns:p14="http://schemas.microsoft.com/office/powerpoint/2010/main" val="319438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72" y="749808"/>
            <a:ext cx="7322396" cy="556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5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OSI versus TCP/IP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26" y="1365061"/>
            <a:ext cx="8596668" cy="3880773"/>
          </a:xfrm>
        </p:spPr>
        <p:txBody>
          <a:bodyPr>
            <a:normAutofit/>
          </a:bodyPr>
          <a:lstStyle/>
          <a:p>
            <a:r>
              <a:rPr lang="en-GB" sz="2000" dirty="0"/>
              <a:t>When we compare the two models, we find that two layers, session and </a:t>
            </a:r>
            <a:r>
              <a:rPr lang="en-GB" sz="2000" dirty="0" smtClean="0"/>
              <a:t>presentation, are </a:t>
            </a:r>
            <a:r>
              <a:rPr lang="en-GB" sz="2000" dirty="0"/>
              <a:t>missing from the TCP/IP protocol suite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656" y="2157984"/>
            <a:ext cx="7415761" cy="458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5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 no.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00B0F0"/>
                </a:solidFill>
              </a:rPr>
              <a:t>Q1: Which </a:t>
            </a:r>
            <a:r>
              <a:rPr lang="en-GB" sz="2000" dirty="0">
                <a:solidFill>
                  <a:srgbClr val="00B0F0"/>
                </a:solidFill>
              </a:rPr>
              <a:t>layers of the TCP/IP protocol suite are involved in a link-layer switch</a:t>
            </a:r>
            <a:r>
              <a:rPr lang="en-GB" sz="2000" dirty="0" smtClean="0">
                <a:solidFill>
                  <a:srgbClr val="00B0F0"/>
                </a:solidFill>
              </a:rPr>
              <a:t>?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Q2: A host communicates with another host using the TCP/IP protocol suite. </a:t>
            </a:r>
            <a:r>
              <a:rPr lang="en-GB" sz="2000" dirty="0" smtClean="0">
                <a:solidFill>
                  <a:srgbClr val="00B0F0"/>
                </a:solidFill>
              </a:rPr>
              <a:t>What is </a:t>
            </a:r>
            <a:r>
              <a:rPr lang="en-GB" sz="2000" dirty="0">
                <a:solidFill>
                  <a:srgbClr val="00B0F0"/>
                </a:solidFill>
              </a:rPr>
              <a:t>the unit of data sent or received at each of the following layers</a:t>
            </a:r>
            <a:r>
              <a:rPr lang="en-GB" sz="2000" dirty="0" smtClean="0">
                <a:solidFill>
                  <a:srgbClr val="00B0F0"/>
                </a:solidFill>
              </a:rPr>
              <a:t>?</a:t>
            </a:r>
          </a:p>
          <a:p>
            <a:r>
              <a:rPr lang="en-GB" sz="2000" b="1" dirty="0"/>
              <a:t>a. </a:t>
            </a:r>
            <a:r>
              <a:rPr lang="en-GB" sz="2000" dirty="0"/>
              <a:t>application layer </a:t>
            </a:r>
            <a:r>
              <a:rPr lang="en-GB" sz="2000" dirty="0" smtClean="0"/>
              <a:t>     </a:t>
            </a:r>
            <a:r>
              <a:rPr lang="en-GB" sz="2000" b="1" dirty="0" smtClean="0"/>
              <a:t>b</a:t>
            </a:r>
            <a:r>
              <a:rPr lang="en-GB" sz="2000" b="1" dirty="0"/>
              <a:t>. </a:t>
            </a:r>
            <a:r>
              <a:rPr lang="en-GB" sz="2000" dirty="0"/>
              <a:t>network layer </a:t>
            </a:r>
            <a:r>
              <a:rPr lang="en-GB" sz="2000" dirty="0" smtClean="0"/>
              <a:t>      </a:t>
            </a:r>
            <a:r>
              <a:rPr lang="en-GB" sz="2000" b="1" dirty="0" smtClean="0"/>
              <a:t>c</a:t>
            </a:r>
            <a:r>
              <a:rPr lang="en-GB" sz="2000" b="1" dirty="0"/>
              <a:t>. </a:t>
            </a:r>
            <a:r>
              <a:rPr lang="en-GB" sz="2000" dirty="0"/>
              <a:t>data-link </a:t>
            </a:r>
            <a:r>
              <a:rPr lang="en-GB" sz="2000" dirty="0" smtClean="0"/>
              <a:t>layer</a:t>
            </a:r>
          </a:p>
          <a:p>
            <a:r>
              <a:rPr lang="en-GB" sz="2000" dirty="0">
                <a:solidFill>
                  <a:srgbClr val="00B0F0"/>
                </a:solidFill>
              </a:rPr>
              <a:t>Q3: What are the types of addresses (identifiers) used in each of the following layers</a:t>
            </a:r>
            <a:r>
              <a:rPr lang="en-GB" sz="2000" dirty="0" smtClean="0">
                <a:solidFill>
                  <a:srgbClr val="00B0F0"/>
                </a:solidFill>
              </a:rPr>
              <a:t>?</a:t>
            </a:r>
          </a:p>
          <a:p>
            <a:r>
              <a:rPr lang="en-GB" sz="2000" b="1" dirty="0"/>
              <a:t>a. </a:t>
            </a:r>
            <a:r>
              <a:rPr lang="en-GB" sz="2000" dirty="0"/>
              <a:t>application layer </a:t>
            </a:r>
            <a:r>
              <a:rPr lang="en-GB" sz="2000" dirty="0" smtClean="0"/>
              <a:t>      </a:t>
            </a:r>
            <a:r>
              <a:rPr lang="en-GB" sz="2000" b="1" dirty="0" smtClean="0"/>
              <a:t>b</a:t>
            </a:r>
            <a:r>
              <a:rPr lang="en-GB" sz="2000" b="1" dirty="0"/>
              <a:t>. </a:t>
            </a:r>
            <a:r>
              <a:rPr lang="en-GB" sz="2000" dirty="0"/>
              <a:t>network layer </a:t>
            </a:r>
            <a:r>
              <a:rPr lang="en-GB" sz="2000" dirty="0" smtClean="0"/>
              <a:t>      </a:t>
            </a:r>
            <a:r>
              <a:rPr lang="en-GB" sz="2000" b="1" dirty="0" smtClean="0"/>
              <a:t>c</a:t>
            </a:r>
            <a:r>
              <a:rPr lang="en-GB" sz="2000" b="1" dirty="0"/>
              <a:t>. </a:t>
            </a:r>
            <a:r>
              <a:rPr lang="en-GB" sz="2000" dirty="0"/>
              <a:t>data-link layer</a:t>
            </a:r>
            <a:endParaRPr lang="en-GB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628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355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Times-Bold</vt:lpstr>
      <vt:lpstr>Times-Roman</vt:lpstr>
      <vt:lpstr>Trebuchet MS</vt:lpstr>
      <vt:lpstr>Wingdings 3</vt:lpstr>
      <vt:lpstr>Facet</vt:lpstr>
      <vt:lpstr>Computer Networks</vt:lpstr>
      <vt:lpstr>Addressing</vt:lpstr>
      <vt:lpstr>PowerPoint Presentation</vt:lpstr>
      <vt:lpstr>PowerPoint Presentation</vt:lpstr>
      <vt:lpstr>THE OSI MODEL</vt:lpstr>
      <vt:lpstr>PowerPoint Presentation</vt:lpstr>
      <vt:lpstr>PowerPoint Presentation</vt:lpstr>
      <vt:lpstr>OSI versus TCP/IP</vt:lpstr>
      <vt:lpstr>Quiz no.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44</cp:revision>
  <dcterms:created xsi:type="dcterms:W3CDTF">2020-03-06T18:22:42Z</dcterms:created>
  <dcterms:modified xsi:type="dcterms:W3CDTF">2020-07-10T18:37:48Z</dcterms:modified>
</cp:coreProperties>
</file>